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7"/>
  </p:notesMasterIdLst>
  <p:handoutMasterIdLst>
    <p:handoutMasterId r:id="rId8"/>
  </p:handoutMasterIdLst>
  <p:sldIdLst>
    <p:sldId id="257" r:id="rId2"/>
    <p:sldId id="259" r:id="rId3"/>
    <p:sldId id="258" r:id="rId4"/>
    <p:sldId id="260"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76"/>
  </p:normalViewPr>
  <p:slideViewPr>
    <p:cSldViewPr snapToGrid="0" snapToObjects="1">
      <p:cViewPr varScale="1">
        <p:scale>
          <a:sx n="95" d="100"/>
          <a:sy n="95" d="100"/>
        </p:scale>
        <p:origin x="200"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handoutMaster" Target="handoutMasters/handoutMaster1.xml"/><Relationship Id="rId9" Type="http://schemas.openxmlformats.org/officeDocument/2006/relationships/presProps" Target="presProps.xml"/><Relationship Id="rId1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localhost/Users/zhuchuanhai/Downloads/DataIncubator/Alice/AliceFigure.xlsx" TargetMode="External"/><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zhuchuanhai/Downloads/DataIncubator/Alice/AliceFigur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291948298915466"/>
          <c:y val="0.197682403433476"/>
          <c:w val="0.419877135641064"/>
          <c:h val="0.636723553332657"/>
        </c:manualLayout>
      </c:layout>
      <c:pieChart>
        <c:varyColors val="1"/>
        <c:ser>
          <c:idx val="0"/>
          <c:order val="0"/>
          <c:explosion val="4"/>
          <c:dPt>
            <c:idx val="0"/>
            <c:bubble3D val="0"/>
            <c:spPr>
              <a:solidFill>
                <a:schemeClr val="accent4">
                  <a:lumMod val="60000"/>
                  <a:lumOff val="40000"/>
                </a:schemeClr>
              </a:solidFill>
              <a:ln w="19050">
                <a:solidFill>
                  <a:schemeClr val="accent4"/>
                </a:solidFill>
              </a:ln>
              <a:effectLst/>
            </c:spPr>
          </c:dPt>
          <c:dPt>
            <c:idx val="1"/>
            <c:bubble3D val="0"/>
            <c:spPr>
              <a:pattFill prst="wdUpDiag">
                <a:fgClr>
                  <a:schemeClr val="accent1"/>
                </a:fgClr>
                <a:bgClr>
                  <a:schemeClr val="bg1"/>
                </a:bgClr>
              </a:pattFill>
              <a:ln w="19050">
                <a:solidFill>
                  <a:schemeClr val="accent1"/>
                </a:solidFill>
              </a:ln>
              <a:effectLst/>
            </c:spPr>
          </c:dPt>
          <c:dPt>
            <c:idx val="2"/>
            <c:bubble3D val="0"/>
            <c:spPr>
              <a:pattFill prst="wdUpDiag">
                <a:fgClr>
                  <a:schemeClr val="tx1"/>
                </a:fgClr>
                <a:bgClr>
                  <a:schemeClr val="bg1"/>
                </a:bgClr>
              </a:pattFill>
              <a:ln w="19050">
                <a:solidFill>
                  <a:schemeClr val="tx1"/>
                </a:solidFill>
              </a:ln>
              <a:effectLst/>
            </c:spPr>
          </c:dPt>
          <c:dPt>
            <c:idx val="3"/>
            <c:bubble3D val="0"/>
            <c:spPr>
              <a:solidFill>
                <a:schemeClr val="tx1"/>
              </a:solidFill>
              <a:ln w="19050">
                <a:solidFill>
                  <a:schemeClr val="tx1"/>
                </a:solidFill>
              </a:ln>
              <a:effectLst/>
            </c:spPr>
          </c:dPt>
          <c:dLbls>
            <c:dLbl>
              <c:idx val="2"/>
              <c:layout>
                <c:manualLayout>
                  <c:x val="0.151190164908632"/>
                  <c:y val="-0.0740083133385151"/>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dLbl>
              <c:idx val="3"/>
              <c:layout>
                <c:manualLayout>
                  <c:x val="0.101833605704947"/>
                  <c:y val="-0.0092654298041071"/>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Sheet1!$C$2:$C$5</c:f>
              <c:strCache>
                <c:ptCount val="4"/>
                <c:pt idx="0">
                  <c:v>a</c:v>
                </c:pt>
                <c:pt idx="1">
                  <c:v>b</c:v>
                </c:pt>
                <c:pt idx="2">
                  <c:v>c</c:v>
                </c:pt>
                <c:pt idx="3">
                  <c:v>d</c:v>
                </c:pt>
              </c:strCache>
            </c:strRef>
          </c:cat>
          <c:val>
            <c:numRef>
              <c:f>Sheet1!$D$2:$D$5</c:f>
              <c:numCache>
                <c:formatCode>0.00%</c:formatCode>
                <c:ptCount val="4"/>
                <c:pt idx="0">
                  <c:v>0.661953727506427</c:v>
                </c:pt>
                <c:pt idx="1">
                  <c:v>0.266066838046272</c:v>
                </c:pt>
                <c:pt idx="2">
                  <c:v>0.0681233933161954</c:v>
                </c:pt>
                <c:pt idx="3">
                  <c:v>0.0038560411311054</c:v>
                </c:pt>
              </c:numCache>
            </c:numRef>
          </c:val>
        </c:ser>
        <c:dLbls>
          <c:dLblPos val="ctr"/>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9306628943509"/>
          <c:y val="0.143094841930116"/>
          <c:w val="0.574966662852744"/>
          <c:h val="0.724209257536651"/>
        </c:manualLayout>
      </c:layout>
      <c:pieChart>
        <c:varyColors val="1"/>
        <c:ser>
          <c:idx val="0"/>
          <c:order val="0"/>
          <c:explosion val="4"/>
          <c:dPt>
            <c:idx val="0"/>
            <c:bubble3D val="0"/>
            <c:spPr>
              <a:solidFill>
                <a:schemeClr val="accent4">
                  <a:lumMod val="60000"/>
                  <a:lumOff val="40000"/>
                </a:schemeClr>
              </a:solidFill>
              <a:ln w="19050">
                <a:solidFill>
                  <a:schemeClr val="lt1"/>
                </a:solidFill>
              </a:ln>
              <a:effectLst/>
            </c:spPr>
          </c:dPt>
          <c:dPt>
            <c:idx val="1"/>
            <c:bubble3D val="0"/>
            <c:spPr>
              <a:pattFill prst="wdUpDiag">
                <a:fgClr>
                  <a:schemeClr val="accent1"/>
                </a:fgClr>
                <a:bgClr>
                  <a:schemeClr val="bg1"/>
                </a:bgClr>
              </a:pattFill>
              <a:ln w="19050">
                <a:solidFill>
                  <a:schemeClr val="accent1"/>
                </a:solidFill>
              </a:ln>
              <a:effectLst/>
            </c:spPr>
          </c:dPt>
          <c:dPt>
            <c:idx val="2"/>
            <c:bubble3D val="0"/>
            <c:spPr>
              <a:pattFill prst="wdUpDiag">
                <a:fgClr>
                  <a:schemeClr val="tx1"/>
                </a:fgClr>
                <a:bgClr>
                  <a:schemeClr val="bg1"/>
                </a:bgClr>
              </a:pattFill>
              <a:ln w="19050">
                <a:solidFill>
                  <a:schemeClr val="tx1"/>
                </a:solidFill>
              </a:ln>
              <a:effectLst/>
            </c:spPr>
          </c:dPt>
          <c:dLbls>
            <c:dLbl>
              <c:idx val="0"/>
              <c:layout/>
              <c:tx>
                <c:rich>
                  <a:bodyPr/>
                  <a:lstStyle/>
                  <a:p>
                    <a:r>
                      <a:rPr lang="pt-BR" dirty="0" smtClean="0">
                        <a:solidFill>
                          <a:schemeClr val="accent4">
                            <a:lumMod val="75000"/>
                          </a:schemeClr>
                        </a:solidFill>
                      </a:rPr>
                      <a:t>Safe</a:t>
                    </a:r>
                  </a:p>
                  <a:p>
                    <a:r>
                      <a:rPr lang="pt-BR" dirty="0" smtClean="0">
                        <a:solidFill>
                          <a:schemeClr val="accent4">
                            <a:lumMod val="75000"/>
                          </a:schemeClr>
                        </a:solidFill>
                      </a:rPr>
                      <a:t>79.30%</a:t>
                    </a:r>
                    <a:endParaRPr lang="pt-BR" dirty="0">
                      <a:solidFill>
                        <a:schemeClr val="accent4">
                          <a:lumMod val="75000"/>
                        </a:schemeClr>
                      </a:solidFill>
                    </a:endParaRPr>
                  </a:p>
                </c:rich>
              </c:tx>
              <c:dLblPos val="outEnd"/>
              <c:showLegendKey val="0"/>
              <c:showVal val="1"/>
              <c:showCatName val="0"/>
              <c:showSerName val="0"/>
              <c:showPercent val="0"/>
              <c:showBubbleSize val="0"/>
              <c:extLst>
                <c:ext xmlns:c15="http://schemas.microsoft.com/office/drawing/2012/chart" uri="{CE6537A1-D6FC-4f65-9D91-7224C49458BB}">
                  <c15:layout/>
                </c:ext>
              </c:extLst>
            </c:dLbl>
            <c:dLbl>
              <c:idx val="1"/>
              <c:layout/>
              <c:tx>
                <c:rich>
                  <a:bodyPr/>
                  <a:lstStyle/>
                  <a:p>
                    <a:r>
                      <a:rPr lang="it-IT" sz="1400" b="1" i="0" u="none" strike="noStrike" baseline="0">
                        <a:solidFill>
                          <a:schemeClr val="accent1"/>
                        </a:solidFill>
                        <a:effectLst/>
                      </a:rPr>
                      <a:t>Volatile</a:t>
                    </a:r>
                    <a:endParaRPr lang="it-IT" b="1">
                      <a:solidFill>
                        <a:schemeClr val="accent1"/>
                      </a:solidFill>
                    </a:endParaRPr>
                  </a:p>
                  <a:p>
                    <a:fld id="{0CC114D7-7C6E-A140-B49A-501C3A4CC337}" type="VALUE">
                      <a:rPr lang="it-IT">
                        <a:solidFill>
                          <a:schemeClr val="accent1"/>
                        </a:solidFill>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dLbl>
              <c:idx val="2"/>
              <c:layout/>
              <c:tx>
                <c:rich>
                  <a:bodyPr/>
                  <a:lstStyle/>
                  <a:p>
                    <a:r>
                      <a:rPr lang="nb-NO"/>
                      <a:t>Risk</a:t>
                    </a:r>
                  </a:p>
                  <a:p>
                    <a:fld id="{B10EE7AA-1691-9E4C-893B-37815986C1D1}" type="VALUE">
                      <a:rPr lang="nb-NO"/>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Sheet1!$C$10:$C$12</c:f>
              <c:numCache>
                <c:formatCode>0.00%</c:formatCode>
                <c:ptCount val="3"/>
                <c:pt idx="0">
                  <c:v>0.721079691516709</c:v>
                </c:pt>
                <c:pt idx="1">
                  <c:v>0.134961439588689</c:v>
                </c:pt>
                <c:pt idx="2">
                  <c:v>0.0719794344473008</c:v>
                </c:pt>
              </c:numCache>
            </c:numRef>
          </c:val>
        </c:ser>
        <c:dLbls>
          <c:dLblPos val="ctr"/>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0.22075</cdr:x>
      <cdr:y>0.08355</cdr:y>
    </cdr:from>
    <cdr:to>
      <cdr:x>0.78113</cdr:x>
      <cdr:y>0.93333</cdr:y>
    </cdr:to>
    <cdr:sp macro="" textlink="">
      <cdr:nvSpPr>
        <cdr:cNvPr id="2" name="Pie 1"/>
        <cdr:cNvSpPr/>
      </cdr:nvSpPr>
      <cdr:spPr>
        <a:xfrm xmlns:a="http://schemas.openxmlformats.org/drawingml/2006/main">
          <a:off x="1485900" y="370840"/>
          <a:ext cx="3771900" cy="3771900"/>
        </a:xfrm>
        <a:prstGeom xmlns:a="http://schemas.openxmlformats.org/drawingml/2006/main" prst="pie">
          <a:avLst>
            <a:gd name="adj1" fmla="val 14631905"/>
            <a:gd name="adj2" fmla="val 16303795"/>
          </a:avLst>
        </a:prstGeom>
        <a:noFill xmlns:a="http://schemas.openxmlformats.org/drawingml/2006/main"/>
        <a:ln xmlns:a="http://schemas.openxmlformats.org/drawingml/2006/main" w="28575">
          <a:solidFill>
            <a:schemeClr val="tx1"/>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0.26226</cdr:x>
      <cdr:y>0.02289</cdr:y>
    </cdr:from>
    <cdr:to>
      <cdr:x>0.43019</cdr:x>
      <cdr:y>0.10587</cdr:y>
    </cdr:to>
    <cdr:sp macro="" textlink="">
      <cdr:nvSpPr>
        <cdr:cNvPr id="6" name="TextBox 5"/>
        <cdr:cNvSpPr txBox="1"/>
      </cdr:nvSpPr>
      <cdr:spPr>
        <a:xfrm xmlns:a="http://schemas.openxmlformats.org/drawingml/2006/main">
          <a:off x="1765300" y="101600"/>
          <a:ext cx="1130300" cy="3683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b="1">
              <a:solidFill>
                <a:schemeClr val="tx1"/>
              </a:solidFill>
            </a:rPr>
            <a:t>Charge_off</a:t>
          </a:r>
        </a:p>
      </cdr:txBody>
    </cdr:sp>
  </cdr:relSizeAnchor>
  <cdr:relSizeAnchor xmlns:cdr="http://schemas.openxmlformats.org/drawingml/2006/chartDrawing">
    <cdr:from>
      <cdr:x>0.2566</cdr:x>
      <cdr:y>0.14878</cdr:y>
    </cdr:from>
    <cdr:to>
      <cdr:x>0.7434</cdr:x>
      <cdr:y>0.88698</cdr:y>
    </cdr:to>
    <cdr:sp macro="" textlink="">
      <cdr:nvSpPr>
        <cdr:cNvPr id="7" name="Pie 6"/>
        <cdr:cNvSpPr/>
      </cdr:nvSpPr>
      <cdr:spPr>
        <a:xfrm xmlns:a="http://schemas.openxmlformats.org/drawingml/2006/main">
          <a:off x="1727200" y="660400"/>
          <a:ext cx="3276600" cy="3276600"/>
        </a:xfrm>
        <a:prstGeom xmlns:a="http://schemas.openxmlformats.org/drawingml/2006/main" prst="pie">
          <a:avLst>
            <a:gd name="adj1" fmla="val 8939292"/>
            <a:gd name="adj2" fmla="val 16085422"/>
          </a:avLst>
        </a:prstGeom>
        <a:noFill xmlns:a="http://schemas.openxmlformats.org/drawingml/2006/main"/>
        <a:ln xmlns:a="http://schemas.openxmlformats.org/drawingml/2006/main" w="28575">
          <a:solidFill>
            <a:schemeClr val="accent1"/>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0.06038</cdr:x>
      <cdr:y>0.27468</cdr:y>
    </cdr:from>
    <cdr:to>
      <cdr:x>0.28868</cdr:x>
      <cdr:y>0.35765</cdr:y>
    </cdr:to>
    <cdr:sp macro="" textlink="">
      <cdr:nvSpPr>
        <cdr:cNvPr id="8" name="TextBox 7"/>
        <cdr:cNvSpPr txBox="1"/>
      </cdr:nvSpPr>
      <cdr:spPr>
        <a:xfrm xmlns:a="http://schemas.openxmlformats.org/drawingml/2006/main">
          <a:off x="406400" y="1219200"/>
          <a:ext cx="1536700" cy="36830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a:solidFill>
                <a:schemeClr val="accent1"/>
              </a:solidFill>
            </a:rPr>
            <a:t>Payment_failed</a:t>
          </a:r>
        </a:p>
      </cdr:txBody>
    </cdr:sp>
  </cdr:relSizeAnchor>
  <cdr:relSizeAnchor xmlns:cdr="http://schemas.openxmlformats.org/drawingml/2006/chartDrawing">
    <cdr:from>
      <cdr:x>0.70755</cdr:x>
      <cdr:y>0.51216</cdr:y>
    </cdr:from>
    <cdr:to>
      <cdr:x>0.8566</cdr:x>
      <cdr:y>0.59514</cdr:y>
    </cdr:to>
    <cdr:sp macro="" textlink="">
      <cdr:nvSpPr>
        <cdr:cNvPr id="9" name="TextBox 8"/>
        <cdr:cNvSpPr txBox="1"/>
      </cdr:nvSpPr>
      <cdr:spPr>
        <a:xfrm xmlns:a="http://schemas.openxmlformats.org/drawingml/2006/main">
          <a:off x="4762500" y="2273300"/>
          <a:ext cx="1003300" cy="36830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b="1">
              <a:solidFill>
                <a:schemeClr val="accent4">
                  <a:lumMod val="75000"/>
                </a:schemeClr>
              </a:solidFill>
            </a:rPr>
            <a:t>Safe</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ALICE EXPLOTARY ANALYSIS</a:t>
            </a: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33E0211-A812-3A4F-B77E-E6FE48213BE9}" type="datetimeFigureOut">
              <a:rPr lang="en-US" smtClean="0"/>
              <a:t>4/20/16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CB72404-ED32-C646-A5CE-6C45466D7007}" type="slidenum">
              <a:rPr lang="en-US" smtClean="0"/>
              <a:t>‹#›</a:t>
            </a:fld>
            <a:endParaRPr lang="en-US"/>
          </a:p>
        </p:txBody>
      </p:sp>
    </p:spTree>
    <p:extLst>
      <p:ext uri="{BB962C8B-B14F-4D97-AF65-F5344CB8AC3E}">
        <p14:creationId xmlns:p14="http://schemas.microsoft.com/office/powerpoint/2010/main" val="2015233859"/>
      </p:ext>
    </p:extLst>
  </p:cSld>
  <p:clrMap bg1="lt1" tx1="dk1" bg2="lt2" tx2="dk2" accent1="accent1" accent2="accent2" accent3="accent3" accent4="accent4" accent5="accent5" accent6="accent6" hlink="hlink" folHlink="folHlink"/>
  <p:hf ftr="0" dt="0"/>
</p:handoutMaster>
</file>

<file path=ppt/media/image1.tiff>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ALICE EXPLOTARY ANALYSIS</a:t>
            </a: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EC6693-7512-3849-8E20-D90871BBCF87}" type="datetimeFigureOut">
              <a:rPr lang="en-US" smtClean="0"/>
              <a:t>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CFFE48-D71C-FA4B-9D80-241AE2F1350F}" type="slidenum">
              <a:rPr lang="en-US" smtClean="0"/>
              <a:t>‹#›</a:t>
            </a:fld>
            <a:endParaRPr lang="en-US"/>
          </a:p>
        </p:txBody>
      </p:sp>
    </p:spTree>
    <p:extLst>
      <p:ext uri="{BB962C8B-B14F-4D97-AF65-F5344CB8AC3E}">
        <p14:creationId xmlns:p14="http://schemas.microsoft.com/office/powerpoint/2010/main" val="1140180750"/>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ALICE EXPLOTARY ANALYSIS</a:t>
            </a:r>
            <a:endParaRPr lang="en-US"/>
          </a:p>
        </p:txBody>
      </p:sp>
      <p:sp>
        <p:nvSpPr>
          <p:cNvPr id="5" name="Slide Number Placeholder 4"/>
          <p:cNvSpPr>
            <a:spLocks noGrp="1"/>
          </p:cNvSpPr>
          <p:nvPr>
            <p:ph type="sldNum" sz="quarter" idx="11"/>
          </p:nvPr>
        </p:nvSpPr>
        <p:spPr/>
        <p:txBody>
          <a:bodyPr/>
          <a:lstStyle/>
          <a:p>
            <a:fld id="{F3CFFE48-D71C-FA4B-9D80-241AE2F1350F}" type="slidenum">
              <a:rPr lang="en-US" smtClean="0"/>
              <a:t>1</a:t>
            </a:fld>
            <a:endParaRPr lang="en-US"/>
          </a:p>
        </p:txBody>
      </p:sp>
    </p:spTree>
    <p:extLst>
      <p:ext uri="{BB962C8B-B14F-4D97-AF65-F5344CB8AC3E}">
        <p14:creationId xmlns:p14="http://schemas.microsoft.com/office/powerpoint/2010/main" val="500049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664DDE-8F97-6542-B7C6-7579CC56E1D3}"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64250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840546-C977-3A4C-8513-2733FD76FD2B}"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1939391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5D1149-2F7F-F247-A269-DB86333BB0EC}"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850549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BCFCC97-7717-E543-B101-229B08D05600}"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495788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69C3E6A-C7D5-3F4C-8D05-28C2459B08CA}" type="datetime1">
              <a:rPr lang="en-US" smtClean="0"/>
              <a:t>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483374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3696FB-49F6-F742-9CDB-A15F815793E2}" type="datetime1">
              <a:rPr lang="en-US" smtClean="0"/>
              <a:t>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139962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4DC1E0F-2CD3-284F-8EB6-A70E40E64844}" type="datetime1">
              <a:rPr lang="en-US" smtClean="0"/>
              <a:t>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86311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A7F1618-5264-8048-98F1-768BA955F23E}" type="datetime1">
              <a:rPr lang="en-US" smtClean="0"/>
              <a:t>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47028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01A9C1-2494-4E4B-B043-F496CE90DD6E}" type="datetime1">
              <a:rPr lang="en-US" smtClean="0"/>
              <a:t>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138824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4C551F-E8ED-C540-946B-A1259E3910EF}" type="datetime1">
              <a:rPr lang="en-US" smtClean="0"/>
              <a:t>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1051189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F4F328-E756-2544-9B3C-2AA5955B5613}" type="datetime1">
              <a:rPr lang="en-US" smtClean="0"/>
              <a:t>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66C7F4-AAE7-7F4F-A1FE-AFCA84DC80C5}" type="slidenum">
              <a:rPr lang="en-US" smtClean="0"/>
              <a:t>‹#›</a:t>
            </a:fld>
            <a:endParaRPr lang="en-US"/>
          </a:p>
        </p:txBody>
      </p:sp>
    </p:spTree>
    <p:extLst>
      <p:ext uri="{BB962C8B-B14F-4D97-AF65-F5344CB8AC3E}">
        <p14:creationId xmlns:p14="http://schemas.microsoft.com/office/powerpoint/2010/main" val="214312697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B7BB09-5B34-574C-997B-24FFD27B0205}" type="datetime1">
              <a:rPr lang="en-US" smtClean="0"/>
              <a:t>4/20/16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66C7F4-AAE7-7F4F-A1FE-AFCA84DC80C5}" type="slidenum">
              <a:rPr lang="en-US" smtClean="0"/>
              <a:t>‹#›</a:t>
            </a:fld>
            <a:endParaRPr lang="en-US"/>
          </a:p>
        </p:txBody>
      </p:sp>
    </p:spTree>
    <p:extLst>
      <p:ext uri="{BB962C8B-B14F-4D97-AF65-F5344CB8AC3E}">
        <p14:creationId xmlns:p14="http://schemas.microsoft.com/office/powerpoint/2010/main" val="298481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 Id="rId3" Type="http://schemas.openxmlformats.org/officeDocument/2006/relationships/chart" Target="../charts/char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4.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816801" y="1559862"/>
            <a:ext cx="4741866" cy="2990010"/>
          </a:xfrm>
          <a:prstGeom prst="rect">
            <a:avLst/>
          </a:prstGeom>
        </p:spPr>
      </p:pic>
      <p:sp>
        <p:nvSpPr>
          <p:cNvPr id="10" name="TextBox 9"/>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
        <p:nvSpPr>
          <p:cNvPr id="11" name="TextBox 10"/>
          <p:cNvSpPr txBox="1"/>
          <p:nvPr/>
        </p:nvSpPr>
        <p:spPr>
          <a:xfrm>
            <a:off x="1901420" y="1150189"/>
            <a:ext cx="2572627" cy="369332"/>
          </a:xfrm>
          <a:prstGeom prst="rect">
            <a:avLst/>
          </a:prstGeom>
          <a:noFill/>
        </p:spPr>
        <p:txBody>
          <a:bodyPr wrap="none" rtlCol="0">
            <a:spAutoFit/>
          </a:bodyPr>
          <a:lstStyle/>
          <a:p>
            <a:r>
              <a:rPr lang="en-US" b="1" dirty="0" smtClean="0"/>
              <a:t>Charge off Cases vs. Date</a:t>
            </a:r>
            <a:endParaRPr lang="en-US" b="1" dirty="0"/>
          </a:p>
        </p:txBody>
      </p:sp>
      <p:sp>
        <p:nvSpPr>
          <p:cNvPr id="12" name="TextBox 11"/>
          <p:cNvSpPr txBox="1"/>
          <p:nvPr/>
        </p:nvSpPr>
        <p:spPr>
          <a:xfrm>
            <a:off x="7388787" y="1150189"/>
            <a:ext cx="3268780" cy="369332"/>
          </a:xfrm>
          <a:prstGeom prst="rect">
            <a:avLst/>
          </a:prstGeom>
          <a:noFill/>
        </p:spPr>
        <p:txBody>
          <a:bodyPr wrap="none" rtlCol="0">
            <a:spAutoFit/>
          </a:bodyPr>
          <a:lstStyle/>
          <a:p>
            <a:r>
              <a:rPr lang="en-US" b="1" dirty="0" smtClean="0"/>
              <a:t>Payment Failed Records vs. Date</a:t>
            </a:r>
            <a:endParaRPr lang="en-US" b="1" dirty="0"/>
          </a:p>
        </p:txBody>
      </p:sp>
      <p:pic>
        <p:nvPicPr>
          <p:cNvPr id="15" name="Picture 14"/>
          <p:cNvPicPr>
            <a:picLocks noChangeAspect="1"/>
          </p:cNvPicPr>
          <p:nvPr/>
        </p:nvPicPr>
        <p:blipFill>
          <a:blip r:embed="rId4"/>
          <a:stretch>
            <a:fillRect/>
          </a:stretch>
        </p:blipFill>
        <p:spPr>
          <a:xfrm>
            <a:off x="6581269" y="1559862"/>
            <a:ext cx="4883816" cy="3334018"/>
          </a:xfrm>
          <a:prstGeom prst="rect">
            <a:avLst/>
          </a:prstGeom>
        </p:spPr>
      </p:pic>
      <p:sp>
        <p:nvSpPr>
          <p:cNvPr id="19" name="Slide Number Placeholder 18"/>
          <p:cNvSpPr>
            <a:spLocks noGrp="1"/>
          </p:cNvSpPr>
          <p:nvPr>
            <p:ph type="sldNum" sz="quarter" idx="12"/>
          </p:nvPr>
        </p:nvSpPr>
        <p:spPr/>
        <p:txBody>
          <a:bodyPr/>
          <a:lstStyle/>
          <a:p>
            <a:fld id="{3066C7F4-AAE7-7F4F-A1FE-AFCA84DC80C5}" type="slidenum">
              <a:rPr lang="en-US" smtClean="0"/>
              <a:t>1</a:t>
            </a:fld>
            <a:endParaRPr lang="en-US"/>
          </a:p>
        </p:txBody>
      </p:sp>
      <p:sp>
        <p:nvSpPr>
          <p:cNvPr id="20" name="TextBox 19"/>
          <p:cNvSpPr txBox="1"/>
          <p:nvPr/>
        </p:nvSpPr>
        <p:spPr>
          <a:xfrm>
            <a:off x="3751729" y="5648069"/>
            <a:ext cx="5111143" cy="369332"/>
          </a:xfrm>
          <a:prstGeom prst="rect">
            <a:avLst/>
          </a:prstGeom>
          <a:noFill/>
        </p:spPr>
        <p:txBody>
          <a:bodyPr wrap="none" rtlCol="0">
            <a:spAutoFit/>
          </a:bodyPr>
          <a:lstStyle/>
          <a:p>
            <a:r>
              <a:rPr lang="en-US" b="1" dirty="0" smtClean="0"/>
              <a:t>Charge </a:t>
            </a:r>
            <a:r>
              <a:rPr lang="en-US" b="1" smtClean="0"/>
              <a:t>off decreases, </a:t>
            </a:r>
            <a:r>
              <a:rPr lang="en-US" b="1" dirty="0" smtClean="0"/>
              <a:t>but Payment </a:t>
            </a:r>
            <a:r>
              <a:rPr lang="en-US" b="1" smtClean="0"/>
              <a:t>Failed increases.</a:t>
            </a:r>
            <a:endParaRPr lang="en-US" b="1"/>
          </a:p>
        </p:txBody>
      </p:sp>
    </p:spTree>
    <p:extLst>
      <p:ext uri="{BB962C8B-B14F-4D97-AF65-F5344CB8AC3E}">
        <p14:creationId xmlns:p14="http://schemas.microsoft.com/office/powerpoint/2010/main" val="13114397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066C7F4-AAE7-7F4F-A1FE-AFCA84DC80C5}" type="slidenum">
              <a:rPr lang="en-US" smtClean="0"/>
              <a:t>2</a:t>
            </a:fld>
            <a:endParaRPr lang="en-US"/>
          </a:p>
        </p:txBody>
      </p:sp>
      <p:grpSp>
        <p:nvGrpSpPr>
          <p:cNvPr id="19" name="Group 18"/>
          <p:cNvGrpSpPr/>
          <p:nvPr/>
        </p:nvGrpSpPr>
        <p:grpSpPr>
          <a:xfrm>
            <a:off x="143139" y="1453303"/>
            <a:ext cx="6731000" cy="4757786"/>
            <a:chOff x="143139" y="1453303"/>
            <a:chExt cx="6731000" cy="4757786"/>
          </a:xfrm>
        </p:grpSpPr>
        <p:sp>
          <p:nvSpPr>
            <p:cNvPr id="7" name="TextBox 6"/>
            <p:cNvSpPr txBox="1"/>
            <p:nvPr/>
          </p:nvSpPr>
          <p:spPr>
            <a:xfrm>
              <a:off x="2475519" y="1453303"/>
              <a:ext cx="1780296" cy="369332"/>
            </a:xfrm>
            <a:prstGeom prst="rect">
              <a:avLst/>
            </a:prstGeom>
            <a:noFill/>
          </p:spPr>
          <p:txBody>
            <a:bodyPr wrap="none" rtlCol="0">
              <a:spAutoFit/>
            </a:bodyPr>
            <a:lstStyle/>
            <a:p>
              <a:r>
                <a:rPr lang="en-US" smtClean="0"/>
                <a:t>User Distribution</a:t>
              </a:r>
              <a:endParaRPr lang="en-US"/>
            </a:p>
          </p:txBody>
        </p:sp>
        <p:graphicFrame>
          <p:nvGraphicFramePr>
            <p:cNvPr id="8" name="Chart 7"/>
            <p:cNvGraphicFramePr>
              <a:graphicFrameLocks/>
            </p:cNvGraphicFramePr>
            <p:nvPr>
              <p:extLst>
                <p:ext uri="{D42A27DB-BD31-4B8C-83A1-F6EECF244321}">
                  <p14:modId xmlns:p14="http://schemas.microsoft.com/office/powerpoint/2010/main" val="1092354870"/>
                </p:ext>
              </p:extLst>
            </p:nvPr>
          </p:nvGraphicFramePr>
          <p:xfrm>
            <a:off x="143139" y="1772439"/>
            <a:ext cx="6731000" cy="4438650"/>
          </p:xfrm>
          <a:graphic>
            <a:graphicData uri="http://schemas.openxmlformats.org/drawingml/2006/chart">
              <c:chart xmlns:c="http://schemas.openxmlformats.org/drawingml/2006/chart" xmlns:r="http://schemas.openxmlformats.org/officeDocument/2006/relationships" r:id="rId2"/>
            </a:graphicData>
          </a:graphic>
        </p:graphicFrame>
      </p:grpSp>
      <p:grpSp>
        <p:nvGrpSpPr>
          <p:cNvPr id="18" name="Group 17"/>
          <p:cNvGrpSpPr/>
          <p:nvPr/>
        </p:nvGrpSpPr>
        <p:grpSpPr>
          <a:xfrm>
            <a:off x="6676043" y="1453303"/>
            <a:ext cx="5060950" cy="4567286"/>
            <a:chOff x="6676043" y="1453303"/>
            <a:chExt cx="5060950" cy="4567286"/>
          </a:xfrm>
        </p:grpSpPr>
        <p:sp>
          <p:nvSpPr>
            <p:cNvPr id="6" name="TextBox 5"/>
            <p:cNvSpPr txBox="1"/>
            <p:nvPr/>
          </p:nvSpPr>
          <p:spPr>
            <a:xfrm>
              <a:off x="7989560" y="1453303"/>
              <a:ext cx="2433917" cy="369332"/>
            </a:xfrm>
            <a:prstGeom prst="rect">
              <a:avLst/>
            </a:prstGeom>
            <a:noFill/>
          </p:spPr>
          <p:txBody>
            <a:bodyPr wrap="square" rtlCol="0">
              <a:spAutoFit/>
            </a:bodyPr>
            <a:lstStyle/>
            <a:p>
              <a:pPr algn="ctr"/>
              <a:r>
                <a:rPr lang="en-US" smtClean="0"/>
                <a:t>Label User</a:t>
              </a:r>
              <a:endParaRPr lang="en-US"/>
            </a:p>
          </p:txBody>
        </p:sp>
        <p:graphicFrame>
          <p:nvGraphicFramePr>
            <p:cNvPr id="9" name="Chart 8"/>
            <p:cNvGraphicFramePr>
              <a:graphicFrameLocks/>
            </p:cNvGraphicFramePr>
            <p:nvPr>
              <p:extLst>
                <p:ext uri="{D42A27DB-BD31-4B8C-83A1-F6EECF244321}">
                  <p14:modId xmlns:p14="http://schemas.microsoft.com/office/powerpoint/2010/main" val="331472504"/>
                </p:ext>
              </p:extLst>
            </p:nvPr>
          </p:nvGraphicFramePr>
          <p:xfrm>
            <a:off x="6676043" y="1962939"/>
            <a:ext cx="5060950" cy="4057650"/>
          </p:xfrm>
          <a:graphic>
            <a:graphicData uri="http://schemas.openxmlformats.org/drawingml/2006/chart">
              <c:chart xmlns:c="http://schemas.openxmlformats.org/drawingml/2006/chart" xmlns:r="http://schemas.openxmlformats.org/officeDocument/2006/relationships" r:id="rId3"/>
            </a:graphicData>
          </a:graphic>
        </p:graphicFrame>
      </p:grpSp>
      <p:sp>
        <p:nvSpPr>
          <p:cNvPr id="17" name="Right Arrow 16"/>
          <p:cNvSpPr/>
          <p:nvPr/>
        </p:nvSpPr>
        <p:spPr>
          <a:xfrm>
            <a:off x="6063398" y="3410990"/>
            <a:ext cx="61264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1731281" y="3018459"/>
            <a:ext cx="4744463" cy="1754326"/>
          </a:xfrm>
          <a:prstGeom prst="rect">
            <a:avLst/>
          </a:prstGeom>
          <a:noFill/>
        </p:spPr>
        <p:txBody>
          <a:bodyPr wrap="square" rtlCol="0">
            <a:spAutoFit/>
          </a:bodyPr>
          <a:lstStyle/>
          <a:p>
            <a:pPr marL="285750" indent="-285750">
              <a:buFont typeface="Arial" charset="0"/>
              <a:buChar char="•"/>
            </a:pPr>
            <a:r>
              <a:rPr lang="en-US" dirty="0" smtClean="0"/>
              <a:t>All </a:t>
            </a:r>
            <a:r>
              <a:rPr lang="en-US" dirty="0" err="1" smtClean="0"/>
              <a:t>Charge_off</a:t>
            </a:r>
            <a:r>
              <a:rPr lang="en-US" dirty="0"/>
              <a:t> </a:t>
            </a:r>
            <a:r>
              <a:rPr lang="en-US" dirty="0" smtClean="0">
                <a:sym typeface="Wingdings"/>
              </a:rPr>
              <a:t>- - -&gt; Risk</a:t>
            </a:r>
            <a:br>
              <a:rPr lang="en-US" dirty="0" smtClean="0">
                <a:sym typeface="Wingdings"/>
              </a:rPr>
            </a:br>
            <a:endParaRPr lang="en-US" dirty="0" smtClean="0">
              <a:sym typeface="Wingdings"/>
            </a:endParaRPr>
          </a:p>
          <a:p>
            <a:pPr marL="285750" indent="-285750">
              <a:buFont typeface="Arial" charset="0"/>
              <a:buChar char="•"/>
            </a:pPr>
            <a:r>
              <a:rPr lang="en-US" dirty="0" err="1" smtClean="0">
                <a:sym typeface="Wingdings"/>
              </a:rPr>
              <a:t>Payment_failed</a:t>
            </a:r>
            <a:r>
              <a:rPr lang="en-US" dirty="0" smtClean="0">
                <a:sym typeface="Wingdings"/>
              </a:rPr>
              <a:t> ( more than 3 times &amp; exclude the Risk Overlap) - - -&gt; Volatile</a:t>
            </a:r>
            <a:br>
              <a:rPr lang="en-US" dirty="0" smtClean="0">
                <a:sym typeface="Wingdings"/>
              </a:rPr>
            </a:br>
            <a:endParaRPr lang="en-US" dirty="0" smtClean="0">
              <a:sym typeface="Wingdings"/>
            </a:endParaRPr>
          </a:p>
          <a:p>
            <a:pPr marL="285750" indent="-285750">
              <a:buFont typeface="Arial" charset="0"/>
              <a:buChar char="•"/>
            </a:pPr>
            <a:r>
              <a:rPr lang="en-US" dirty="0" smtClean="0">
                <a:sym typeface="Wingdings"/>
              </a:rPr>
              <a:t>Rest - - -&gt; Safe</a:t>
            </a:r>
            <a:endParaRPr lang="en-US" dirty="0"/>
          </a:p>
        </p:txBody>
      </p:sp>
      <p:sp>
        <p:nvSpPr>
          <p:cNvPr id="12" name="TextBox 11"/>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780798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xit" presetSubtype="10" fill="hold" nodeType="clickEffect">
                                  <p:stCondLst>
                                    <p:cond delay="0"/>
                                  </p:stCondLst>
                                  <p:childTnLst>
                                    <p:animEffect transition="out" filter="blinds(horizontal)">
                                      <p:cBhvr>
                                        <p:cTn id="21" dur="500"/>
                                        <p:tgtEl>
                                          <p:spTgt spid="19"/>
                                        </p:tgtEl>
                                      </p:cBhvr>
                                    </p:animEffect>
                                    <p:set>
                                      <p:cBhvr>
                                        <p:cTn id="22" dur="1" fill="hold">
                                          <p:stCondLst>
                                            <p:cond delay="499"/>
                                          </p:stCondLst>
                                        </p:cTn>
                                        <p:tgtEl>
                                          <p:spTgt spid="19"/>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119595" y="812213"/>
            <a:ext cx="2447208" cy="646331"/>
          </a:xfrm>
          <a:prstGeom prst="rect">
            <a:avLst/>
          </a:prstGeom>
          <a:noFill/>
        </p:spPr>
        <p:txBody>
          <a:bodyPr wrap="none" rtlCol="0">
            <a:spAutoFit/>
          </a:bodyPr>
          <a:lstStyle/>
          <a:p>
            <a:pPr algn="ctr"/>
            <a:r>
              <a:rPr lang="en-US" b="1" dirty="0" smtClean="0"/>
              <a:t>Words in Top100 ‘Risk’ </a:t>
            </a:r>
          </a:p>
          <a:p>
            <a:pPr algn="ctr"/>
            <a:r>
              <a:rPr lang="en-US" b="1" dirty="0" smtClean="0"/>
              <a:t>but not in Top100 ‘Safe’</a:t>
            </a:r>
            <a:endParaRPr lang="en-US" b="1" dirty="0"/>
          </a:p>
        </p:txBody>
      </p:sp>
      <p:pic>
        <p:nvPicPr>
          <p:cNvPr id="9" name="Picture 8"/>
          <p:cNvPicPr>
            <a:picLocks noChangeAspect="1"/>
          </p:cNvPicPr>
          <p:nvPr/>
        </p:nvPicPr>
        <p:blipFill>
          <a:blip r:embed="rId2"/>
          <a:stretch>
            <a:fillRect/>
          </a:stretch>
        </p:blipFill>
        <p:spPr>
          <a:xfrm>
            <a:off x="1003636" y="1458544"/>
            <a:ext cx="4679127" cy="3502882"/>
          </a:xfrm>
          <a:prstGeom prst="rect">
            <a:avLst/>
          </a:prstGeom>
        </p:spPr>
      </p:pic>
      <p:sp>
        <p:nvSpPr>
          <p:cNvPr id="11" name="Slide Number Placeholder 10"/>
          <p:cNvSpPr>
            <a:spLocks noGrp="1"/>
          </p:cNvSpPr>
          <p:nvPr>
            <p:ph type="sldNum" sz="quarter" idx="12"/>
          </p:nvPr>
        </p:nvSpPr>
        <p:spPr/>
        <p:txBody>
          <a:bodyPr/>
          <a:lstStyle/>
          <a:p>
            <a:fld id="{3066C7F4-AAE7-7F4F-A1FE-AFCA84DC80C5}" type="slidenum">
              <a:rPr lang="en-US" smtClean="0"/>
              <a:t>3</a:t>
            </a:fld>
            <a:endParaRPr lang="en-US" dirty="0"/>
          </a:p>
        </p:txBody>
      </p:sp>
      <p:pic>
        <p:nvPicPr>
          <p:cNvPr id="12" name="Picture 11"/>
          <p:cNvPicPr>
            <a:picLocks noChangeAspect="1"/>
          </p:cNvPicPr>
          <p:nvPr/>
        </p:nvPicPr>
        <p:blipFill>
          <a:blip r:embed="rId3"/>
          <a:stretch>
            <a:fillRect/>
          </a:stretch>
        </p:blipFill>
        <p:spPr>
          <a:xfrm>
            <a:off x="6344520" y="1458544"/>
            <a:ext cx="4848494" cy="3659490"/>
          </a:xfrm>
          <a:prstGeom prst="rect">
            <a:avLst/>
          </a:prstGeom>
        </p:spPr>
      </p:pic>
      <p:sp>
        <p:nvSpPr>
          <p:cNvPr id="13" name="TextBox 12"/>
          <p:cNvSpPr txBox="1"/>
          <p:nvPr/>
        </p:nvSpPr>
        <p:spPr>
          <a:xfrm>
            <a:off x="7610831" y="812213"/>
            <a:ext cx="2734275" cy="646331"/>
          </a:xfrm>
          <a:prstGeom prst="rect">
            <a:avLst/>
          </a:prstGeom>
          <a:noFill/>
        </p:spPr>
        <p:txBody>
          <a:bodyPr wrap="none" rtlCol="0">
            <a:spAutoFit/>
          </a:bodyPr>
          <a:lstStyle/>
          <a:p>
            <a:pPr algn="ctr"/>
            <a:r>
              <a:rPr lang="en-US" b="1" dirty="0" smtClean="0"/>
              <a:t>Words in Top100 ‘Volatile’ </a:t>
            </a:r>
          </a:p>
          <a:p>
            <a:pPr algn="ctr"/>
            <a:r>
              <a:rPr lang="en-US" b="1" dirty="0" smtClean="0"/>
              <a:t>but not in Top100‘Safe’</a:t>
            </a:r>
            <a:endParaRPr lang="en-US" b="1" dirty="0"/>
          </a:p>
        </p:txBody>
      </p:sp>
      <p:sp>
        <p:nvSpPr>
          <p:cNvPr id="14" name="TextBox 13"/>
          <p:cNvSpPr txBox="1"/>
          <p:nvPr/>
        </p:nvSpPr>
        <p:spPr>
          <a:xfrm>
            <a:off x="2272553" y="5190992"/>
            <a:ext cx="1784463" cy="923330"/>
          </a:xfrm>
          <a:prstGeom prst="rect">
            <a:avLst/>
          </a:prstGeom>
          <a:noFill/>
        </p:spPr>
        <p:txBody>
          <a:bodyPr wrap="none" rtlCol="0">
            <a:spAutoFit/>
          </a:bodyPr>
          <a:lstStyle/>
          <a:p>
            <a:pPr marL="285750" indent="-285750">
              <a:buFont typeface="Arial" charset="0"/>
              <a:buChar char="•"/>
            </a:pPr>
            <a:r>
              <a:rPr lang="en-US" dirty="0"/>
              <a:t>d</a:t>
            </a:r>
            <a:r>
              <a:rPr lang="en-US" dirty="0" smtClean="0"/>
              <a:t>idn’t</a:t>
            </a:r>
          </a:p>
          <a:p>
            <a:pPr marL="285750" indent="-285750">
              <a:buFont typeface="Arial" charset="0"/>
              <a:buChar char="•"/>
            </a:pPr>
            <a:r>
              <a:rPr lang="en-US" dirty="0" smtClean="0"/>
              <a:t>347-762-1277</a:t>
            </a:r>
          </a:p>
          <a:p>
            <a:pPr marL="285750" indent="-285750">
              <a:buFont typeface="Arial" charset="0"/>
              <a:buChar char="•"/>
            </a:pPr>
            <a:r>
              <a:rPr lang="en-US" dirty="0" smtClean="0"/>
              <a:t>payments</a:t>
            </a:r>
            <a:endParaRPr lang="en-US" dirty="0"/>
          </a:p>
        </p:txBody>
      </p:sp>
      <p:sp>
        <p:nvSpPr>
          <p:cNvPr id="15" name="TextBox 14"/>
          <p:cNvSpPr txBox="1"/>
          <p:nvPr/>
        </p:nvSpPr>
        <p:spPr>
          <a:xfrm>
            <a:off x="8374278" y="5190992"/>
            <a:ext cx="1207382" cy="923330"/>
          </a:xfrm>
          <a:prstGeom prst="rect">
            <a:avLst/>
          </a:prstGeom>
          <a:noFill/>
        </p:spPr>
        <p:txBody>
          <a:bodyPr wrap="none" rtlCol="0">
            <a:spAutoFit/>
          </a:bodyPr>
          <a:lstStyle/>
          <a:p>
            <a:pPr marL="285750" indent="-285750">
              <a:buFont typeface="Arial" charset="0"/>
              <a:buChar char="•"/>
            </a:pPr>
            <a:r>
              <a:rPr lang="en-US" dirty="0" smtClean="0"/>
              <a:t>but</a:t>
            </a:r>
          </a:p>
          <a:p>
            <a:pPr marL="285750" indent="-285750">
              <a:buFont typeface="Arial" charset="0"/>
              <a:buChar char="•"/>
            </a:pPr>
            <a:r>
              <a:rPr lang="en-US" dirty="0" smtClean="0"/>
              <a:t>support</a:t>
            </a:r>
          </a:p>
          <a:p>
            <a:pPr marL="285750" indent="-285750">
              <a:buFont typeface="Arial" charset="0"/>
              <a:buChar char="•"/>
            </a:pPr>
            <a:r>
              <a:rPr lang="en-US" dirty="0" smtClean="0"/>
              <a:t>again</a:t>
            </a:r>
            <a:endParaRPr lang="en-US" dirty="0"/>
          </a:p>
        </p:txBody>
      </p:sp>
      <p:sp>
        <p:nvSpPr>
          <p:cNvPr id="16" name="TextBox 15"/>
          <p:cNvSpPr txBox="1"/>
          <p:nvPr/>
        </p:nvSpPr>
        <p:spPr>
          <a:xfrm>
            <a:off x="3164784" y="6325347"/>
            <a:ext cx="6021200" cy="369332"/>
          </a:xfrm>
          <a:prstGeom prst="rect">
            <a:avLst/>
          </a:prstGeom>
          <a:noFill/>
        </p:spPr>
        <p:txBody>
          <a:bodyPr wrap="none" rtlCol="0">
            <a:spAutoFit/>
          </a:bodyPr>
          <a:lstStyle/>
          <a:p>
            <a:r>
              <a:rPr lang="en-US" b="1" dirty="0" smtClean="0"/>
              <a:t>Shall we develop the classifier only based on top 100 words?</a:t>
            </a:r>
            <a:r>
              <a:rPr lang="en-US" dirty="0" smtClean="0"/>
              <a:t> </a:t>
            </a:r>
            <a:endParaRPr lang="en-US" dirty="0"/>
          </a:p>
        </p:txBody>
      </p:sp>
      <p:sp>
        <p:nvSpPr>
          <p:cNvPr id="17" name="TextBox 16"/>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512427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066C7F4-AAE7-7F4F-A1FE-AFCA84DC80C5}" type="slidenum">
              <a:rPr lang="en-US" smtClean="0"/>
              <a:t>4</a:t>
            </a:fld>
            <a:endParaRPr lang="en-US"/>
          </a:p>
        </p:txBody>
      </p:sp>
      <p:sp>
        <p:nvSpPr>
          <p:cNvPr id="9" name="TextBox 8"/>
          <p:cNvSpPr txBox="1"/>
          <p:nvPr/>
        </p:nvSpPr>
        <p:spPr>
          <a:xfrm>
            <a:off x="0" y="793376"/>
            <a:ext cx="5809129" cy="3416320"/>
          </a:xfrm>
          <a:prstGeom prst="rect">
            <a:avLst/>
          </a:prstGeom>
          <a:noFill/>
        </p:spPr>
        <p:txBody>
          <a:bodyPr wrap="square" rtlCol="0">
            <a:spAutoFit/>
          </a:bodyPr>
          <a:lstStyle/>
          <a:p>
            <a:pPr marL="285750" indent="-285750">
              <a:buFont typeface="Arial" charset="0"/>
              <a:buChar char="•"/>
            </a:pPr>
            <a:r>
              <a:rPr lang="en-US" dirty="0" smtClean="0"/>
              <a:t>Develop the classifier (training set:0.8, test set:0.2)</a:t>
            </a:r>
            <a:br>
              <a:rPr lang="en-US" dirty="0" smtClean="0"/>
            </a:br>
            <a:endParaRPr lang="en-US" dirty="0" smtClean="0"/>
          </a:p>
          <a:p>
            <a:pPr marL="742950" lvl="1" indent="-285750">
              <a:buFont typeface="Arial" charset="0"/>
              <a:buChar char="•"/>
            </a:pPr>
            <a:r>
              <a:rPr lang="en-US" dirty="0" smtClean="0"/>
              <a:t>Based on Top100 words:</a:t>
            </a:r>
            <a:br>
              <a:rPr lang="en-US" dirty="0" smtClean="0"/>
            </a:br>
            <a:endParaRPr lang="en-US" dirty="0" smtClean="0"/>
          </a:p>
          <a:p>
            <a:pPr marL="1200150" lvl="2" indent="-285750">
              <a:buFont typeface="Arial" charset="0"/>
              <a:buChar char="•"/>
            </a:pPr>
            <a:r>
              <a:rPr lang="en-US" dirty="0" smtClean="0"/>
              <a:t>Logistic </a:t>
            </a:r>
            <a:r>
              <a:rPr lang="en-US" dirty="0" smtClean="0"/>
              <a:t>Model:</a:t>
            </a:r>
            <a:br>
              <a:rPr lang="en-US" dirty="0" smtClean="0"/>
            </a:br>
            <a:endParaRPr lang="en-US" dirty="0" smtClean="0"/>
          </a:p>
          <a:p>
            <a:pPr marL="1657350" lvl="3" indent="-285750">
              <a:buFont typeface="Arial" charset="0"/>
              <a:buChar char="•"/>
            </a:pPr>
            <a:r>
              <a:rPr lang="en-US" dirty="0" err="1" smtClean="0"/>
              <a:t>CountVectorizer</a:t>
            </a:r>
            <a:r>
              <a:rPr lang="en-US" dirty="0" smtClean="0"/>
              <a:t> (</a:t>
            </a:r>
            <a:r>
              <a:rPr lang="en-US" dirty="0" err="1" smtClean="0"/>
              <a:t>max_features</a:t>
            </a:r>
            <a:r>
              <a:rPr lang="en-US" dirty="0" smtClean="0"/>
              <a:t>=100)</a:t>
            </a:r>
            <a:br>
              <a:rPr lang="en-US" dirty="0" smtClean="0"/>
            </a:br>
            <a:endParaRPr lang="en-US" dirty="0" smtClean="0"/>
          </a:p>
          <a:p>
            <a:pPr marL="1657350" lvl="3" indent="-285750">
              <a:buFont typeface="Arial" charset="0"/>
              <a:buChar char="•"/>
            </a:pPr>
            <a:r>
              <a:rPr lang="en-US" dirty="0" err="1" smtClean="0"/>
              <a:t>LogisticRegression</a:t>
            </a:r>
            <a:r>
              <a:rPr lang="en-US" dirty="0" smtClean="0"/>
              <a:t> (penalty='l2',class_weight='balanced')</a:t>
            </a:r>
            <a:br>
              <a:rPr lang="en-US" dirty="0" smtClean="0"/>
            </a:br>
            <a:endParaRPr lang="en-US" dirty="0" smtClean="0"/>
          </a:p>
          <a:p>
            <a:pPr marL="1657350" lvl="3" indent="-285750">
              <a:buFont typeface="Arial" charset="0"/>
              <a:buChar char="•"/>
            </a:pPr>
            <a:r>
              <a:rPr lang="en-US" dirty="0" smtClean="0"/>
              <a:t>Confusion Matrix:</a:t>
            </a:r>
            <a:endParaRPr lang="en-US" dirty="0"/>
          </a:p>
        </p:txBody>
      </p:sp>
      <p:graphicFrame>
        <p:nvGraphicFramePr>
          <p:cNvPr id="17" name="Table 16"/>
          <p:cNvGraphicFramePr>
            <a:graphicFrameLocks noGrp="1"/>
          </p:cNvGraphicFramePr>
          <p:nvPr>
            <p:extLst>
              <p:ext uri="{D42A27DB-BD31-4B8C-83A1-F6EECF244321}">
                <p14:modId xmlns:p14="http://schemas.microsoft.com/office/powerpoint/2010/main" val="1447670222"/>
              </p:ext>
            </p:extLst>
          </p:nvPr>
        </p:nvGraphicFramePr>
        <p:xfrm>
          <a:off x="510988" y="4417715"/>
          <a:ext cx="4800602" cy="1828800"/>
        </p:xfrm>
        <a:graphic>
          <a:graphicData uri="http://schemas.openxmlformats.org/drawingml/2006/table">
            <a:tbl>
              <a:tblPr firstRow="1" bandRow="1">
                <a:tableStyleId>{5C22544A-7EE6-4342-B048-85BDC9FD1C3A}</a:tableStyleId>
              </a:tblPr>
              <a:tblGrid>
                <a:gridCol w="1250578"/>
                <a:gridCol w="922326"/>
                <a:gridCol w="707458"/>
                <a:gridCol w="1045440"/>
                <a:gridCol w="874800"/>
              </a:tblGrid>
              <a:tr h="356098">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gridSpan="3">
                  <a:txBody>
                    <a:bodyPr/>
                    <a:lstStyle/>
                    <a:p>
                      <a:pPr algn="ctr"/>
                      <a:r>
                        <a:rPr lang="en-US" baseline="0" dirty="0" smtClean="0">
                          <a:solidFill>
                            <a:schemeClr val="tx1"/>
                          </a:solidFill>
                        </a:rPr>
                        <a:t>Prediction Label</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hMerge="1">
                  <a:txBody>
                    <a:bodyPr/>
                    <a:lstStyle/>
                    <a:p>
                      <a:endParaRPr lang="en-US" dirty="0"/>
                    </a:p>
                  </a:txBody>
                  <a:tcPr/>
                </a:tc>
                <a:tc hMerge="1">
                  <a:txBody>
                    <a:bodyPr/>
                    <a:lstStyle/>
                    <a:p>
                      <a:endParaRPr lang="en-US" dirty="0"/>
                    </a:p>
                  </a:txBody>
                  <a:tcPr/>
                </a:tc>
              </a:tr>
              <a:tr h="356098">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Risk</a:t>
                      </a:r>
                      <a:endParaRPr lang="en-US"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Volatile</a:t>
                      </a:r>
                      <a:endParaRPr lang="en-US" dirty="0">
                        <a:solidFill>
                          <a:schemeClr val="tx1"/>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Safe</a:t>
                      </a:r>
                      <a:endParaRPr lang="en-US" dirty="0">
                        <a:solidFill>
                          <a:schemeClr val="tx1"/>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56098">
                <a:tc rowSpan="3">
                  <a:txBody>
                    <a:bodyPr/>
                    <a:lstStyle/>
                    <a:p>
                      <a:pPr algn="ctr"/>
                      <a:endParaRPr lang="en-US" b="1" dirty="0" smtClean="0">
                        <a:solidFill>
                          <a:schemeClr val="tx1"/>
                        </a:solidFill>
                      </a:endParaRPr>
                    </a:p>
                    <a:p>
                      <a:pPr algn="ctr"/>
                      <a:r>
                        <a:rPr lang="en-US" b="1" dirty="0" smtClean="0">
                          <a:solidFill>
                            <a:schemeClr val="tx1"/>
                          </a:solidFill>
                        </a:rPr>
                        <a:t>True</a:t>
                      </a:r>
                    </a:p>
                    <a:p>
                      <a:pPr algn="ctr"/>
                      <a:r>
                        <a:rPr lang="en-US" b="1" dirty="0" smtClean="0">
                          <a:solidFill>
                            <a:schemeClr val="tx1"/>
                          </a:solidFill>
                        </a:rPr>
                        <a:t>Label</a:t>
                      </a:r>
                      <a:endParaRPr lang="en-US" b="1" dirty="0">
                        <a:solidFill>
                          <a:schemeClr val="tx1"/>
                        </a:solidFill>
                      </a:endParaRPr>
                    </a:p>
                  </a:txBody>
                  <a:tcPr>
                    <a:noFill/>
                  </a:tcPr>
                </a:tc>
                <a:tc>
                  <a:txBody>
                    <a:bodyPr/>
                    <a:lstStyle/>
                    <a:p>
                      <a:pPr algn="ctr"/>
                      <a:r>
                        <a:rPr lang="en-US" dirty="0" smtClean="0">
                          <a:solidFill>
                            <a:schemeClr val="tx1"/>
                          </a:solidFill>
                        </a:rPr>
                        <a:t>Risk</a:t>
                      </a:r>
                      <a:endParaRPr lang="en-US"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8</a:t>
                      </a:r>
                      <a:endParaRPr lang="en-US"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3</a:t>
                      </a:r>
                      <a:endParaRPr lang="en-US" dirty="0">
                        <a:solidFill>
                          <a:schemeClr val="tx1"/>
                        </a:solidFill>
                      </a:endParaRPr>
                    </a:p>
                  </a:txBody>
                  <a:tcPr>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2</a:t>
                      </a:r>
                      <a:endParaRPr lang="en-US" dirty="0">
                        <a:solidFill>
                          <a:schemeClr val="tx1"/>
                        </a:solidFill>
                      </a:endParaRPr>
                    </a:p>
                  </a:txBody>
                  <a:tcPr>
                    <a:lnT w="12700" cap="flat" cmpd="sng" algn="ctr">
                      <a:solidFill>
                        <a:schemeClr val="tx1"/>
                      </a:solidFill>
                      <a:prstDash val="solid"/>
                      <a:round/>
                      <a:headEnd type="none" w="med" len="med"/>
                      <a:tailEnd type="none" w="med" len="med"/>
                    </a:lnT>
                    <a:noFill/>
                  </a:tcPr>
                </a:tc>
              </a:tr>
              <a:tr h="356098">
                <a:tc vMerge="1">
                  <a:txBody>
                    <a:bodyPr/>
                    <a:lstStyle/>
                    <a:p>
                      <a:endParaRPr lang="en-US" dirty="0"/>
                    </a:p>
                  </a:txBody>
                  <a:tcPr/>
                </a:tc>
                <a:tc>
                  <a:txBody>
                    <a:bodyPr/>
                    <a:lstStyle/>
                    <a:p>
                      <a:pPr algn="ctr"/>
                      <a:r>
                        <a:rPr lang="en-US" dirty="0" smtClean="0">
                          <a:solidFill>
                            <a:schemeClr val="tx1"/>
                          </a:solidFill>
                        </a:rPr>
                        <a:t>Volatile</a:t>
                      </a:r>
                      <a:endParaRPr lang="en-US"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algn="ctr"/>
                      <a:r>
                        <a:rPr lang="en-US" dirty="0" smtClean="0">
                          <a:solidFill>
                            <a:schemeClr val="tx1"/>
                          </a:solidFill>
                        </a:rPr>
                        <a:t>7</a:t>
                      </a:r>
                      <a:endParaRPr lang="en-US" dirty="0">
                        <a:solidFill>
                          <a:schemeClr val="tx1"/>
                        </a:solidFill>
                      </a:endParaRPr>
                    </a:p>
                  </a:txBody>
                  <a:tcPr>
                    <a:lnL w="12700" cap="flat" cmpd="sng" algn="ctr">
                      <a:solidFill>
                        <a:schemeClr val="tx1"/>
                      </a:solidFill>
                      <a:prstDash val="solid"/>
                      <a:round/>
                      <a:headEnd type="none" w="med" len="med"/>
                      <a:tailEnd type="none" w="med" len="med"/>
                    </a:lnL>
                    <a:noFill/>
                  </a:tcPr>
                </a:tc>
                <a:tc>
                  <a:txBody>
                    <a:bodyPr/>
                    <a:lstStyle/>
                    <a:p>
                      <a:pPr algn="ctr"/>
                      <a:r>
                        <a:rPr lang="en-US" dirty="0" smtClean="0">
                          <a:solidFill>
                            <a:schemeClr val="tx1"/>
                          </a:solidFill>
                        </a:rPr>
                        <a:t>13</a:t>
                      </a:r>
                      <a:endParaRPr lang="en-US" dirty="0">
                        <a:solidFill>
                          <a:schemeClr val="tx1"/>
                        </a:solidFill>
                      </a:endParaRPr>
                    </a:p>
                  </a:txBody>
                  <a:tcPr>
                    <a:noFill/>
                  </a:tcPr>
                </a:tc>
                <a:tc>
                  <a:txBody>
                    <a:bodyPr/>
                    <a:lstStyle/>
                    <a:p>
                      <a:pPr algn="ctr"/>
                      <a:r>
                        <a:rPr lang="en-US" dirty="0" smtClean="0">
                          <a:solidFill>
                            <a:schemeClr val="tx1"/>
                          </a:solidFill>
                        </a:rPr>
                        <a:t>5</a:t>
                      </a:r>
                      <a:endParaRPr lang="en-US" dirty="0">
                        <a:solidFill>
                          <a:schemeClr val="tx1"/>
                        </a:solidFill>
                      </a:endParaRPr>
                    </a:p>
                  </a:txBody>
                  <a:tcPr>
                    <a:noFill/>
                  </a:tcPr>
                </a:tc>
              </a:tr>
              <a:tr h="356098">
                <a:tc vMerge="1">
                  <a:txBody>
                    <a:bodyPr/>
                    <a:lstStyle/>
                    <a:p>
                      <a:endParaRPr lang="en-US" dirty="0"/>
                    </a:p>
                  </a:txBody>
                  <a:tcPr/>
                </a:tc>
                <a:tc>
                  <a:txBody>
                    <a:bodyPr/>
                    <a:lstStyle/>
                    <a:p>
                      <a:pPr algn="ctr"/>
                      <a:r>
                        <a:rPr lang="en-US" dirty="0" smtClean="0">
                          <a:solidFill>
                            <a:schemeClr val="tx1"/>
                          </a:solidFill>
                        </a:rPr>
                        <a:t>Safe</a:t>
                      </a:r>
                      <a:endParaRPr lang="en-US"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2</a:t>
                      </a:r>
                      <a:endParaRPr lang="en-US"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5</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111</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r>
            </a:tbl>
          </a:graphicData>
        </a:graphic>
      </p:graphicFrame>
      <p:sp>
        <p:nvSpPr>
          <p:cNvPr id="19" name="Rectangle 18"/>
          <p:cNvSpPr/>
          <p:nvPr/>
        </p:nvSpPr>
        <p:spPr>
          <a:xfrm>
            <a:off x="6096000" y="1360821"/>
            <a:ext cx="6096000" cy="2862322"/>
          </a:xfrm>
          <a:prstGeom prst="rect">
            <a:avLst/>
          </a:prstGeom>
        </p:spPr>
        <p:txBody>
          <a:bodyPr>
            <a:spAutoFit/>
          </a:bodyPr>
          <a:lstStyle/>
          <a:p>
            <a:pPr marL="742950" lvl="1" indent="-285750">
              <a:buFont typeface="Arial" charset="0"/>
              <a:buChar char="•"/>
            </a:pPr>
            <a:r>
              <a:rPr lang="en-US" dirty="0" smtClean="0"/>
              <a:t>Based on all words:</a:t>
            </a:r>
            <a:br>
              <a:rPr lang="en-US" dirty="0" smtClean="0"/>
            </a:br>
            <a:endParaRPr lang="en-US" dirty="0" smtClean="0"/>
          </a:p>
          <a:p>
            <a:pPr marL="1200150" lvl="2" indent="-285750">
              <a:buFont typeface="Arial" charset="0"/>
              <a:buChar char="•"/>
            </a:pPr>
            <a:r>
              <a:rPr lang="en-US" dirty="0" smtClean="0"/>
              <a:t>Logistic </a:t>
            </a:r>
            <a:r>
              <a:rPr lang="en-US" dirty="0" smtClean="0"/>
              <a:t>Model:</a:t>
            </a:r>
            <a:br>
              <a:rPr lang="en-US" dirty="0" smtClean="0"/>
            </a:br>
            <a:endParaRPr lang="en-US" dirty="0" smtClean="0"/>
          </a:p>
          <a:p>
            <a:pPr marL="1657350" lvl="3" indent="-285750">
              <a:buFont typeface="Arial" charset="0"/>
              <a:buChar char="•"/>
            </a:pPr>
            <a:r>
              <a:rPr lang="en-US" dirty="0" err="1" smtClean="0"/>
              <a:t>CountVectorizer</a:t>
            </a:r>
            <a:r>
              <a:rPr lang="en-US" dirty="0" smtClean="0"/>
              <a:t> () (got 27718 features)</a:t>
            </a:r>
            <a:br>
              <a:rPr lang="en-US" dirty="0" smtClean="0"/>
            </a:br>
            <a:endParaRPr lang="en-US" dirty="0" smtClean="0"/>
          </a:p>
          <a:p>
            <a:pPr marL="1657350" lvl="3" indent="-285750">
              <a:buFont typeface="Arial" charset="0"/>
              <a:buChar char="•"/>
            </a:pPr>
            <a:r>
              <a:rPr lang="en-US" dirty="0" err="1" smtClean="0"/>
              <a:t>LogisticRegression</a:t>
            </a:r>
            <a:r>
              <a:rPr lang="en-US" dirty="0" smtClean="0"/>
              <a:t> (penalty='l2',class_weight='balanced')</a:t>
            </a:r>
            <a:br>
              <a:rPr lang="en-US" dirty="0" smtClean="0"/>
            </a:br>
            <a:endParaRPr lang="en-US" dirty="0" smtClean="0"/>
          </a:p>
          <a:p>
            <a:pPr marL="1657350" lvl="3" indent="-285750">
              <a:buFont typeface="Arial" charset="0"/>
              <a:buChar char="•"/>
            </a:pPr>
            <a:r>
              <a:rPr lang="en-US" dirty="0" smtClean="0"/>
              <a:t>Confusion Matrix:</a:t>
            </a:r>
            <a:endParaRPr lang="en-US" dirty="0"/>
          </a:p>
        </p:txBody>
      </p:sp>
      <p:graphicFrame>
        <p:nvGraphicFramePr>
          <p:cNvPr id="22" name="Table 21"/>
          <p:cNvGraphicFramePr>
            <a:graphicFrameLocks noGrp="1"/>
          </p:cNvGraphicFramePr>
          <p:nvPr>
            <p:extLst>
              <p:ext uri="{D42A27DB-BD31-4B8C-83A1-F6EECF244321}">
                <p14:modId xmlns:p14="http://schemas.microsoft.com/office/powerpoint/2010/main" val="1761480115"/>
              </p:ext>
            </p:extLst>
          </p:nvPr>
        </p:nvGraphicFramePr>
        <p:xfrm>
          <a:off x="6553198" y="4417715"/>
          <a:ext cx="4800602" cy="1828800"/>
        </p:xfrm>
        <a:graphic>
          <a:graphicData uri="http://schemas.openxmlformats.org/drawingml/2006/table">
            <a:tbl>
              <a:tblPr firstRow="1" bandRow="1">
                <a:tableStyleId>{5C22544A-7EE6-4342-B048-85BDC9FD1C3A}</a:tableStyleId>
              </a:tblPr>
              <a:tblGrid>
                <a:gridCol w="1250578"/>
                <a:gridCol w="922326"/>
                <a:gridCol w="707458"/>
                <a:gridCol w="1045440"/>
                <a:gridCol w="874800"/>
              </a:tblGrid>
              <a:tr h="356098">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gridSpan="3">
                  <a:txBody>
                    <a:bodyPr/>
                    <a:lstStyle/>
                    <a:p>
                      <a:pPr algn="ctr"/>
                      <a:r>
                        <a:rPr lang="en-US" baseline="0" dirty="0" smtClean="0">
                          <a:solidFill>
                            <a:schemeClr val="tx1"/>
                          </a:solidFill>
                        </a:rPr>
                        <a:t>Prediction Label</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hMerge="1">
                  <a:txBody>
                    <a:bodyPr/>
                    <a:lstStyle/>
                    <a:p>
                      <a:endParaRPr lang="en-US" dirty="0"/>
                    </a:p>
                  </a:txBody>
                  <a:tcPr/>
                </a:tc>
                <a:tc hMerge="1">
                  <a:txBody>
                    <a:bodyPr/>
                    <a:lstStyle/>
                    <a:p>
                      <a:endParaRPr lang="en-US" dirty="0"/>
                    </a:p>
                  </a:txBody>
                  <a:tcPr/>
                </a:tc>
              </a:tr>
              <a:tr h="356098">
                <a:tc>
                  <a:txBody>
                    <a:bodyPr/>
                    <a:lstStyle/>
                    <a:p>
                      <a:pPr algn="ctr"/>
                      <a:endParaRPr lang="en-US" dirty="0">
                        <a:solidFill>
                          <a:schemeClr val="tx1"/>
                        </a:solidFill>
                      </a:endParaRPr>
                    </a:p>
                  </a:txBody>
                  <a:tcPr>
                    <a:noFill/>
                  </a:tcPr>
                </a:tc>
                <a:tc>
                  <a:txBody>
                    <a:bodyPr/>
                    <a:lstStyle/>
                    <a:p>
                      <a:pPr algn="ctr"/>
                      <a:endParaRPr lang="en-US"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Risk</a:t>
                      </a:r>
                      <a:endParaRPr lang="en-US"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Volatile</a:t>
                      </a:r>
                      <a:endParaRPr lang="en-US" dirty="0">
                        <a:solidFill>
                          <a:schemeClr val="tx1"/>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Safe</a:t>
                      </a:r>
                      <a:endParaRPr lang="en-US" dirty="0">
                        <a:solidFill>
                          <a:schemeClr val="tx1"/>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56098">
                <a:tc rowSpan="3">
                  <a:txBody>
                    <a:bodyPr/>
                    <a:lstStyle/>
                    <a:p>
                      <a:pPr algn="ctr"/>
                      <a:endParaRPr lang="en-US" b="1" dirty="0" smtClean="0">
                        <a:solidFill>
                          <a:schemeClr val="tx1"/>
                        </a:solidFill>
                      </a:endParaRPr>
                    </a:p>
                    <a:p>
                      <a:pPr algn="ctr"/>
                      <a:r>
                        <a:rPr lang="en-US" b="1" dirty="0" smtClean="0">
                          <a:solidFill>
                            <a:schemeClr val="tx1"/>
                          </a:solidFill>
                        </a:rPr>
                        <a:t>True</a:t>
                      </a:r>
                    </a:p>
                    <a:p>
                      <a:pPr algn="ctr"/>
                      <a:r>
                        <a:rPr lang="en-US" b="1" dirty="0" smtClean="0">
                          <a:solidFill>
                            <a:schemeClr val="tx1"/>
                          </a:solidFill>
                        </a:rPr>
                        <a:t>Label</a:t>
                      </a:r>
                      <a:endParaRPr lang="en-US" b="1" dirty="0">
                        <a:solidFill>
                          <a:schemeClr val="tx1"/>
                        </a:solidFill>
                      </a:endParaRPr>
                    </a:p>
                  </a:txBody>
                  <a:tcPr>
                    <a:noFill/>
                  </a:tcPr>
                </a:tc>
                <a:tc>
                  <a:txBody>
                    <a:bodyPr/>
                    <a:lstStyle/>
                    <a:p>
                      <a:pPr algn="ctr"/>
                      <a:r>
                        <a:rPr lang="en-US" dirty="0" smtClean="0">
                          <a:solidFill>
                            <a:schemeClr val="tx1"/>
                          </a:solidFill>
                        </a:rPr>
                        <a:t>Risk</a:t>
                      </a:r>
                      <a:endParaRPr lang="en-US"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6</a:t>
                      </a:r>
                      <a:endParaRPr lang="en-US"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5</a:t>
                      </a:r>
                      <a:endParaRPr lang="en-US" dirty="0">
                        <a:solidFill>
                          <a:schemeClr val="tx1"/>
                        </a:solidFill>
                      </a:endParaRPr>
                    </a:p>
                  </a:txBody>
                  <a:tcPr>
                    <a:lnT w="12700" cap="flat" cmpd="sng" algn="ctr">
                      <a:solidFill>
                        <a:schemeClr val="tx1"/>
                      </a:solidFill>
                      <a:prstDash val="solid"/>
                      <a:round/>
                      <a:headEnd type="none" w="med" len="med"/>
                      <a:tailEnd type="none" w="med" len="med"/>
                    </a:lnT>
                    <a:noFill/>
                  </a:tcPr>
                </a:tc>
                <a:tc>
                  <a:txBody>
                    <a:bodyPr/>
                    <a:lstStyle/>
                    <a:p>
                      <a:pPr algn="ctr"/>
                      <a:r>
                        <a:rPr lang="en-US" dirty="0" smtClean="0">
                          <a:solidFill>
                            <a:schemeClr val="tx1"/>
                          </a:solidFill>
                        </a:rPr>
                        <a:t>2</a:t>
                      </a:r>
                      <a:endParaRPr lang="en-US" dirty="0">
                        <a:solidFill>
                          <a:schemeClr val="tx1"/>
                        </a:solidFill>
                      </a:endParaRPr>
                    </a:p>
                  </a:txBody>
                  <a:tcPr>
                    <a:lnT w="12700" cap="flat" cmpd="sng" algn="ctr">
                      <a:solidFill>
                        <a:schemeClr val="tx1"/>
                      </a:solidFill>
                      <a:prstDash val="solid"/>
                      <a:round/>
                      <a:headEnd type="none" w="med" len="med"/>
                      <a:tailEnd type="none" w="med" len="med"/>
                    </a:lnT>
                    <a:noFill/>
                  </a:tcPr>
                </a:tc>
              </a:tr>
              <a:tr h="356098">
                <a:tc vMerge="1">
                  <a:txBody>
                    <a:bodyPr/>
                    <a:lstStyle/>
                    <a:p>
                      <a:endParaRPr lang="en-US" dirty="0"/>
                    </a:p>
                  </a:txBody>
                  <a:tcPr/>
                </a:tc>
                <a:tc>
                  <a:txBody>
                    <a:bodyPr/>
                    <a:lstStyle/>
                    <a:p>
                      <a:pPr algn="ctr"/>
                      <a:r>
                        <a:rPr lang="en-US" dirty="0" smtClean="0">
                          <a:solidFill>
                            <a:schemeClr val="tx1"/>
                          </a:solidFill>
                        </a:rPr>
                        <a:t>Volatile</a:t>
                      </a:r>
                      <a:endParaRPr lang="en-US"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algn="ctr"/>
                      <a:r>
                        <a:rPr lang="en-US" dirty="0" smtClean="0">
                          <a:solidFill>
                            <a:schemeClr val="tx1"/>
                          </a:solidFill>
                        </a:rPr>
                        <a:t>4</a:t>
                      </a:r>
                      <a:endParaRPr lang="en-US" dirty="0">
                        <a:solidFill>
                          <a:schemeClr val="tx1"/>
                        </a:solidFill>
                      </a:endParaRPr>
                    </a:p>
                  </a:txBody>
                  <a:tcPr>
                    <a:lnL w="12700" cap="flat" cmpd="sng" algn="ctr">
                      <a:solidFill>
                        <a:schemeClr val="tx1"/>
                      </a:solidFill>
                      <a:prstDash val="solid"/>
                      <a:round/>
                      <a:headEnd type="none" w="med" len="med"/>
                      <a:tailEnd type="none" w="med" len="med"/>
                    </a:lnL>
                    <a:noFill/>
                  </a:tcPr>
                </a:tc>
                <a:tc>
                  <a:txBody>
                    <a:bodyPr/>
                    <a:lstStyle/>
                    <a:p>
                      <a:pPr algn="ctr"/>
                      <a:r>
                        <a:rPr lang="en-US" dirty="0" smtClean="0">
                          <a:solidFill>
                            <a:schemeClr val="tx1"/>
                          </a:solidFill>
                        </a:rPr>
                        <a:t>16</a:t>
                      </a:r>
                      <a:endParaRPr lang="en-US" dirty="0">
                        <a:solidFill>
                          <a:schemeClr val="tx1"/>
                        </a:solidFill>
                      </a:endParaRPr>
                    </a:p>
                  </a:txBody>
                  <a:tcPr>
                    <a:noFill/>
                  </a:tcPr>
                </a:tc>
                <a:tc>
                  <a:txBody>
                    <a:bodyPr/>
                    <a:lstStyle/>
                    <a:p>
                      <a:pPr algn="ctr"/>
                      <a:r>
                        <a:rPr lang="en-US" dirty="0" smtClean="0">
                          <a:solidFill>
                            <a:schemeClr val="tx1"/>
                          </a:solidFill>
                        </a:rPr>
                        <a:t>5</a:t>
                      </a:r>
                      <a:endParaRPr lang="en-US" dirty="0">
                        <a:solidFill>
                          <a:schemeClr val="tx1"/>
                        </a:solidFill>
                      </a:endParaRPr>
                    </a:p>
                  </a:txBody>
                  <a:tcPr>
                    <a:noFill/>
                  </a:tcPr>
                </a:tc>
              </a:tr>
              <a:tr h="356098">
                <a:tc vMerge="1">
                  <a:txBody>
                    <a:bodyPr/>
                    <a:lstStyle/>
                    <a:p>
                      <a:endParaRPr lang="en-US" dirty="0"/>
                    </a:p>
                  </a:txBody>
                  <a:tcPr/>
                </a:tc>
                <a:tc>
                  <a:txBody>
                    <a:bodyPr/>
                    <a:lstStyle/>
                    <a:p>
                      <a:pPr algn="ctr"/>
                      <a:r>
                        <a:rPr lang="en-US" dirty="0" smtClean="0">
                          <a:solidFill>
                            <a:schemeClr val="tx1"/>
                          </a:solidFill>
                        </a:rPr>
                        <a:t>Safe</a:t>
                      </a:r>
                      <a:endParaRPr lang="en-US"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2</a:t>
                      </a:r>
                      <a:endParaRPr lang="en-US"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6</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c>
                  <a:txBody>
                    <a:bodyPr/>
                    <a:lstStyle/>
                    <a:p>
                      <a:pPr algn="ctr"/>
                      <a:r>
                        <a:rPr lang="en-US" dirty="0" smtClean="0">
                          <a:solidFill>
                            <a:schemeClr val="tx1"/>
                          </a:solidFill>
                        </a:rPr>
                        <a:t>110</a:t>
                      </a:r>
                      <a:endParaRPr lang="en-US" dirty="0">
                        <a:solidFill>
                          <a:schemeClr val="tx1"/>
                        </a:solidFill>
                      </a:endParaRPr>
                    </a:p>
                  </a:txBody>
                  <a:tcPr>
                    <a:lnB w="12700" cap="flat" cmpd="sng" algn="ctr">
                      <a:solidFill>
                        <a:schemeClr val="tx1"/>
                      </a:solidFill>
                      <a:prstDash val="solid"/>
                      <a:round/>
                      <a:headEnd type="none" w="med" len="med"/>
                      <a:tailEnd type="none" w="med" len="med"/>
                    </a:lnB>
                    <a:noFill/>
                  </a:tcPr>
                </a:tc>
              </a:tr>
            </a:tbl>
          </a:graphicData>
        </a:graphic>
      </p:graphicFrame>
      <p:sp>
        <p:nvSpPr>
          <p:cNvPr id="8" name="TextBox 7"/>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8948756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70887"/>
            <a:ext cx="10515600" cy="5287865"/>
          </a:xfrm>
        </p:spPr>
        <p:txBody>
          <a:bodyPr>
            <a:normAutofit/>
          </a:bodyPr>
          <a:lstStyle/>
          <a:p>
            <a:pPr>
              <a:lnSpc>
                <a:spcPct val="100000"/>
              </a:lnSpc>
              <a:spcBef>
                <a:spcPts val="0"/>
              </a:spcBef>
            </a:pPr>
            <a:r>
              <a:rPr lang="en-US" b="1" dirty="0" smtClean="0"/>
              <a:t>In logistic model, the performance of top 100 words model is similar with the full words model (better on ‘Risk’, worse on ‘Volatile’, and almost same on ‘Safe’).</a:t>
            </a:r>
            <a:br>
              <a:rPr lang="en-US" b="1" dirty="0" smtClean="0"/>
            </a:br>
            <a:endParaRPr lang="en-US" b="1" dirty="0" smtClean="0"/>
          </a:p>
          <a:p>
            <a:pPr>
              <a:lnSpc>
                <a:spcPct val="100000"/>
              </a:lnSpc>
              <a:spcBef>
                <a:spcPts val="0"/>
              </a:spcBef>
            </a:pPr>
            <a:r>
              <a:rPr lang="en-US" b="1" dirty="0" smtClean="0"/>
              <a:t>Even set class weight is ‘balanced’, it seems the logistical models did not solve the imbalance issue(there are much more ‘Safe’ than ‘Risk’ and ‘Volatile’. Some other algorithms would apply next </a:t>
            </a:r>
            <a:r>
              <a:rPr lang="en-US" b="1" dirty="0" smtClean="0"/>
              <a:t>time.</a:t>
            </a:r>
            <a:br>
              <a:rPr lang="en-US" b="1" dirty="0" smtClean="0"/>
            </a:br>
            <a:endParaRPr lang="en-US" b="1" dirty="0" smtClean="0"/>
          </a:p>
          <a:p>
            <a:pPr>
              <a:lnSpc>
                <a:spcPct val="100000"/>
              </a:lnSpc>
              <a:spcBef>
                <a:spcPts val="0"/>
              </a:spcBef>
            </a:pPr>
            <a:r>
              <a:rPr lang="en-US" b="1" dirty="0" smtClean="0"/>
              <a:t>Today’s models only focus on ‘word’, which is unigram. Models will developed on n-gram (n&gt;=2) next time, which may bring better results. </a:t>
            </a:r>
          </a:p>
        </p:txBody>
      </p:sp>
      <p:sp>
        <p:nvSpPr>
          <p:cNvPr id="4" name="Slide Number Placeholder 3"/>
          <p:cNvSpPr>
            <a:spLocks noGrp="1"/>
          </p:cNvSpPr>
          <p:nvPr>
            <p:ph type="sldNum" sz="quarter" idx="12"/>
          </p:nvPr>
        </p:nvSpPr>
        <p:spPr/>
        <p:txBody>
          <a:bodyPr/>
          <a:lstStyle/>
          <a:p>
            <a:fld id="{3066C7F4-AAE7-7F4F-A1FE-AFCA84DC80C5}" type="slidenum">
              <a:rPr lang="en-US" smtClean="0"/>
              <a:t>5</a:t>
            </a:fld>
            <a:endParaRPr lang="en-US"/>
          </a:p>
        </p:txBody>
      </p:sp>
      <p:sp>
        <p:nvSpPr>
          <p:cNvPr id="6" name="TextBox 5"/>
          <p:cNvSpPr txBox="1"/>
          <p:nvPr/>
        </p:nvSpPr>
        <p:spPr>
          <a:xfrm>
            <a:off x="0" y="0"/>
            <a:ext cx="4202252" cy="461665"/>
          </a:xfrm>
          <a:prstGeom prst="rect">
            <a:avLst/>
          </a:prstGeom>
          <a:noFill/>
        </p:spPr>
        <p:txBody>
          <a:bodyPr wrap="square" rtlCol="0">
            <a:spAutoFit/>
          </a:bodyPr>
          <a:lstStyle/>
          <a:p>
            <a:r>
              <a:rPr lang="en-US" sz="2400" dirty="0" smtClean="0">
                <a:ln w="0"/>
                <a:solidFill>
                  <a:schemeClr val="accent1"/>
                </a:solidFill>
                <a:effectLst>
                  <a:outerShdw blurRad="38100" dist="25400" dir="5400000" algn="ctr" rotWithShape="0">
                    <a:srgbClr val="6E747A">
                      <a:alpha val="43000"/>
                    </a:srgbClr>
                  </a:outerShdw>
                </a:effectLst>
              </a:rPr>
              <a:t>ALICE EXPLORATORY</a:t>
            </a:r>
            <a:r>
              <a:rPr lang="en-US" sz="2400" dirty="0" smtClean="0"/>
              <a:t> </a:t>
            </a:r>
            <a:r>
              <a:rPr lang="en-US" sz="2400" dirty="0" smtClean="0">
                <a:ln w="0"/>
                <a:solidFill>
                  <a:schemeClr val="accent1"/>
                </a:solidFill>
                <a:effectLst>
                  <a:outerShdw blurRad="38100" dist="25400" dir="5400000" algn="ctr" rotWithShape="0">
                    <a:srgbClr val="6E747A">
                      <a:alpha val="43000"/>
                    </a:srgbClr>
                  </a:outerShdw>
                </a:effectLst>
              </a:rPr>
              <a:t>ANALYSIS</a:t>
            </a:r>
            <a:endParaRPr lang="en-US" sz="24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7464394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609</TotalTime>
  <Words>198</Words>
  <Application>Microsoft Macintosh PowerPoint</Application>
  <PresentationFormat>Widescreen</PresentationFormat>
  <Paragraphs>94</Paragraphs>
  <Slides>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Calibri</vt:lpstr>
      <vt:lpstr>Calibri Light</vt:lpstr>
      <vt:lpstr>Wingdings</vt:lpstr>
      <vt:lpstr>Arial</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zch880912 zhu</dc:creator>
  <cp:lastModifiedBy>zch880912 zhu</cp:lastModifiedBy>
  <cp:revision>29</cp:revision>
  <dcterms:created xsi:type="dcterms:W3CDTF">2016-04-19T23:40:38Z</dcterms:created>
  <dcterms:modified xsi:type="dcterms:W3CDTF">2016-04-21T02:06:46Z</dcterms:modified>
</cp:coreProperties>
</file>

<file path=docProps/thumbnail.jpeg>
</file>